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1" r:id="rId10"/>
    <p:sldId id="265" r:id="rId11"/>
    <p:sldId id="269" r:id="rId12"/>
    <p:sldId id="270" r:id="rId13"/>
    <p:sldId id="266" r:id="rId14"/>
  </p:sldIdLst>
  <p:sldSz cx="18288000" cy="10287000"/>
  <p:notesSz cx="6858000" cy="9144000"/>
  <p:embeddedFontLst>
    <p:embeddedFont>
      <p:font typeface="Anton" pitchFamily="2" charset="0"/>
      <p:regular r:id="rId16"/>
    </p:embeddedFont>
    <p:embeddedFont>
      <p:font typeface="Congenial SemiBold" panose="02000503040000020004" pitchFamily="2" charset="0"/>
      <p:bold r:id="rId17"/>
      <p:boldItalic r:id="rId18"/>
    </p:embeddedFont>
    <p:embeddedFont>
      <p:font typeface="Roboto Mono" panose="00000009000000000000" pitchFamily="49" charset="0"/>
      <p:regular r:id="rId19"/>
      <p:bold r:id="rId20"/>
      <p:italic r:id="rId21"/>
      <p:boldItalic r:id="rId22"/>
    </p:embeddedFont>
    <p:embeddedFont>
      <p:font typeface="Roboto Mono Bold" panose="00000009000000000000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7" d="100"/>
          <a:sy n="67" d="100"/>
        </p:scale>
        <p:origin x="26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A AMEERA BINTE ABDUL RAZAK" userId="5ad36552-dcbd-4d6b-9aac-6225fbf26ef0" providerId="ADAL" clId="{4998CEFE-4525-43ED-AA86-3C3C656D3EEC}"/>
    <pc:docChg chg="delSld modSld">
      <pc:chgData name="MEERA AMEERA BINTE ABDUL RAZAK" userId="5ad36552-dcbd-4d6b-9aac-6225fbf26ef0" providerId="ADAL" clId="{4998CEFE-4525-43ED-AA86-3C3C656D3EEC}" dt="2025-12-17T14:20:53.759" v="2" actId="47"/>
      <pc:docMkLst>
        <pc:docMk/>
      </pc:docMkLst>
      <pc:sldChg chg="modSp mod">
        <pc:chgData name="MEERA AMEERA BINTE ABDUL RAZAK" userId="5ad36552-dcbd-4d6b-9aac-6225fbf26ef0" providerId="ADAL" clId="{4998CEFE-4525-43ED-AA86-3C3C656D3EEC}" dt="2025-12-17T14:20:38.094" v="0" actId="20577"/>
        <pc:sldMkLst>
          <pc:docMk/>
          <pc:sldMk cId="0" sldId="256"/>
        </pc:sldMkLst>
        <pc:spChg chg="mod">
          <ac:chgData name="MEERA AMEERA BINTE ABDUL RAZAK" userId="5ad36552-dcbd-4d6b-9aac-6225fbf26ef0" providerId="ADAL" clId="{4998CEFE-4525-43ED-AA86-3C3C656D3EEC}" dt="2025-12-17T14:20:38.094" v="0" actId="20577"/>
          <ac:spMkLst>
            <pc:docMk/>
            <pc:sldMk cId="0" sldId="256"/>
            <ac:spMk id="7" creationId="{00000000-0000-0000-0000-000000000000}"/>
          </ac:spMkLst>
        </pc:spChg>
      </pc:sldChg>
      <pc:sldChg chg="del">
        <pc:chgData name="MEERA AMEERA BINTE ABDUL RAZAK" userId="5ad36552-dcbd-4d6b-9aac-6225fbf26ef0" providerId="ADAL" clId="{4998CEFE-4525-43ED-AA86-3C3C656D3EEC}" dt="2025-12-17T14:20:51.940" v="1" actId="47"/>
        <pc:sldMkLst>
          <pc:docMk/>
          <pc:sldMk cId="0" sldId="267"/>
        </pc:sldMkLst>
      </pc:sldChg>
      <pc:sldChg chg="del">
        <pc:chgData name="MEERA AMEERA BINTE ABDUL RAZAK" userId="5ad36552-dcbd-4d6b-9aac-6225fbf26ef0" providerId="ADAL" clId="{4998CEFE-4525-43ED-AA86-3C3C656D3EEC}" dt="2025-12-17T14:20:53.759" v="2" actId="47"/>
        <pc:sldMkLst>
          <pc:docMk/>
          <pc:sldMk cId="0" sldId="26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6E560-C9C5-4C8C-914E-756F3E78E3F8}" type="datetimeFigureOut">
              <a:rPr lang="en-SG" smtClean="0"/>
              <a:t>17/12/2025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5874AE-CC1C-49F6-B7DB-2F5A128F934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90316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874AE-CC1C-49F6-B7DB-2F5A128F934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1756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874AE-CC1C-49F6-B7DB-2F5A128F9348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9179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5874AE-CC1C-49F6-B7DB-2F5A128F9348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3894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096878" y="3124200"/>
            <a:ext cx="12094243" cy="2019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50"/>
              </a:lnSpc>
            </a:pPr>
            <a:r>
              <a:rPr lang="en-US" sz="15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Meat Classifier</a:t>
            </a:r>
          </a:p>
        </p:txBody>
      </p:sp>
      <p:sp>
        <p:nvSpPr>
          <p:cNvPr id="6" name="Freeform 6"/>
          <p:cNvSpPr/>
          <p:nvPr/>
        </p:nvSpPr>
        <p:spPr>
          <a:xfrm>
            <a:off x="3271516" y="5185106"/>
            <a:ext cx="11744968" cy="820637"/>
          </a:xfrm>
          <a:custGeom>
            <a:avLst/>
            <a:gdLst/>
            <a:ahLst/>
            <a:cxnLst/>
            <a:rect l="l" t="t" r="r" b="b"/>
            <a:pathLst>
              <a:path w="11744968" h="820637">
                <a:moveTo>
                  <a:pt x="0" y="0"/>
                </a:moveTo>
                <a:lnTo>
                  <a:pt x="11744968" y="0"/>
                </a:lnTo>
                <a:lnTo>
                  <a:pt x="11744968" y="820637"/>
                </a:lnTo>
                <a:lnTo>
                  <a:pt x="0" y="8206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4318" b="-113371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5919121" y="5284909"/>
            <a:ext cx="6449757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  <a:spcBef>
                <a:spcPct val="0"/>
              </a:spcBef>
            </a:pPr>
            <a:r>
              <a:rPr lang="en-US" sz="3000" spc="441" dirty="0">
                <a:solidFill>
                  <a:srgbClr val="FFFFFF"/>
                </a:solidFill>
                <a:latin typeface="Congenial SemiBold" panose="02000503040000020004" pitchFamily="2" charset="0"/>
                <a:ea typeface="Courier Prime"/>
                <a:cs typeface="Courier Prime"/>
                <a:sym typeface="Courier Prime"/>
              </a:rPr>
              <a:t>Meera Ameera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364098" y="1181100"/>
            <a:ext cx="11559804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 FINE-TUNING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44DDC-6D27-AAE4-43A9-25157B44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4" t="1061" r="434" b="1583"/>
          <a:stretch/>
        </p:blipFill>
        <p:spPr>
          <a:xfrm>
            <a:off x="7239000" y="2973273"/>
            <a:ext cx="10753855" cy="52578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374E1A04-FAD0-5336-62A2-71B80078DC36}"/>
              </a:ext>
            </a:extLst>
          </p:cNvPr>
          <p:cNvSpPr txBox="1"/>
          <p:nvPr/>
        </p:nvSpPr>
        <p:spPr>
          <a:xfrm>
            <a:off x="609600" y="3086100"/>
            <a:ext cx="6293108" cy="503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Architecture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/>
              <a:t>Unfroze the last 20 layers to allow the model to learn new features specific to the target task.</a:t>
            </a:r>
          </a:p>
          <a:p>
            <a:pPr marL="215901" lvl="1" algn="l"/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algn="l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Compilation &amp; Training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/>
              <a:t>Used the Adam optimizer with a reduced learning rate for fine-tuning.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/>
              <a:t>Set class weights to address class imbalance between Fresh and Spoiled classes.</a:t>
            </a:r>
          </a:p>
          <a:p>
            <a:pPr marL="431801" lvl="1" indent="-215900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Implemented Early Stopping to stop training if validation loss stops improving.</a:t>
            </a:r>
            <a:endParaRPr lang="en-US" sz="2500" dirty="0"/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Trained for 15 epochs.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3364098" y="800100"/>
            <a:ext cx="11559804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Chosen Model (VGG16)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374E1A04-FAD0-5336-62A2-71B80078DC36}"/>
              </a:ext>
            </a:extLst>
          </p:cNvPr>
          <p:cNvSpPr txBox="1"/>
          <p:nvPr/>
        </p:nvSpPr>
        <p:spPr>
          <a:xfrm>
            <a:off x="1600200" y="2095500"/>
            <a:ext cx="15087600" cy="7694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500" b="1" u="sng" dirty="0"/>
              <a:t>Model Performance</a:t>
            </a:r>
          </a:p>
          <a:p>
            <a:r>
              <a:rPr lang="en-US" sz="2500" dirty="0"/>
              <a:t>Shows high generalization with strong prediction accuracy on unseen data.</a:t>
            </a:r>
          </a:p>
          <a:p>
            <a:endParaRPr lang="en-US" sz="2500" dirty="0"/>
          </a:p>
          <a:p>
            <a:r>
              <a:rPr lang="en-US" sz="2500" b="1" u="sng" dirty="0"/>
              <a:t>Training &amp; Validation Trends</a:t>
            </a:r>
          </a:p>
          <a:p>
            <a:r>
              <a:rPr lang="en-US" sz="2500" dirty="0"/>
              <a:t>Fine-tuning improved model accuracy, with validation accuracy reaching 99.47% and a steady decrease in loss.</a:t>
            </a:r>
          </a:p>
          <a:p>
            <a:r>
              <a:rPr lang="en-US" sz="2500" dirty="0"/>
              <a:t>The gap between the validation accuracy and training accuracy is small, suggesting that the model is not overfitting significantly.</a:t>
            </a:r>
          </a:p>
          <a:p>
            <a:endParaRPr lang="en-US" sz="2500" dirty="0"/>
          </a:p>
          <a:p>
            <a:r>
              <a:rPr lang="en-US" sz="2500" b="1" u="sng" dirty="0"/>
              <a:t>Confusion Matrix</a:t>
            </a:r>
          </a:p>
          <a:p>
            <a:r>
              <a:rPr lang="en-US" sz="2500" dirty="0"/>
              <a:t>Only 2 Fresh instances were misclassified as Spoiled.</a:t>
            </a:r>
          </a:p>
          <a:p>
            <a:r>
              <a:rPr lang="en-US" sz="2500" dirty="0"/>
              <a:t>Highest accuracy in identifying both Fresh and Spoiled meat</a:t>
            </a:r>
          </a:p>
          <a:p>
            <a:endParaRPr lang="en-US" sz="2500" dirty="0"/>
          </a:p>
          <a:p>
            <a:pPr algn="just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Classification Report Insights</a:t>
            </a:r>
          </a:p>
          <a:p>
            <a:pPr algn="just"/>
            <a:r>
              <a:rPr lang="en-US" sz="2500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The precision, recall, and F1-scores are all very high for both classes with minimal false positives or false negatives. The overall accuracy (99%) shows that the model can classify both Fresh and Spoiled meat with a strong level of reliability.</a:t>
            </a:r>
          </a:p>
          <a:p>
            <a:endParaRPr lang="en-US" sz="2500" dirty="0"/>
          </a:p>
          <a:p>
            <a:r>
              <a:rPr lang="en-US" sz="2500" b="1" u="sng" dirty="0"/>
              <a:t>Conclusion</a:t>
            </a:r>
          </a:p>
          <a:p>
            <a:r>
              <a:rPr lang="en-US" sz="2500" dirty="0"/>
              <a:t>The fine-tuned VGG16 model demonstrates excellent performance and reliability, making it an ideal especially for deployment in food safety monitoring systems.</a:t>
            </a:r>
          </a:p>
        </p:txBody>
      </p:sp>
    </p:spTree>
    <p:extLst>
      <p:ext uri="{BB962C8B-B14F-4D97-AF65-F5344CB8AC3E}">
        <p14:creationId xmlns:p14="http://schemas.microsoft.com/office/powerpoint/2010/main" val="96651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6C822E86-F2D0-E267-E995-BA5F8BEBC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" t="4657" r="1840" b="2221"/>
          <a:stretch/>
        </p:blipFill>
        <p:spPr>
          <a:xfrm>
            <a:off x="175260" y="1233649"/>
            <a:ext cx="8839200" cy="2855657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5420" y="0"/>
            <a:ext cx="137160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88BA9F7-A1E1-4A64-E5D8-8B98AB137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" t="1520" r="1462" b="2659"/>
          <a:stretch/>
        </p:blipFill>
        <p:spPr>
          <a:xfrm>
            <a:off x="1813560" y="5281095"/>
            <a:ext cx="5562600" cy="493688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074920"/>
            <a:ext cx="9189720" cy="1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5074920"/>
            <a:ext cx="9189720" cy="1371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767A677A-DD86-D4BE-63D1-864C85275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750" y="1571637"/>
            <a:ext cx="8464779" cy="2179680"/>
          </a:xfrm>
          <a:prstGeom prst="rect">
            <a:avLst/>
          </a:prstGeom>
        </p:spPr>
      </p:pic>
      <p:pic>
        <p:nvPicPr>
          <p:cNvPr id="21" name="Picture 2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9C8B51D-0514-A1F2-EE47-6263395361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5" r="16654" b="4994"/>
          <a:stretch/>
        </p:blipFill>
        <p:spPr>
          <a:xfrm>
            <a:off x="9858694" y="6051434"/>
            <a:ext cx="7668892" cy="339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82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5153182" y="2183450"/>
            <a:ext cx="3457419" cy="7557200"/>
          </a:xfrm>
          <a:custGeom>
            <a:avLst/>
            <a:gdLst/>
            <a:ahLst/>
            <a:cxnLst/>
            <a:rect l="l" t="t" r="r" b="b"/>
            <a:pathLst>
              <a:path w="3457419" h="7557200">
                <a:moveTo>
                  <a:pt x="0" y="0"/>
                </a:moveTo>
                <a:lnTo>
                  <a:pt x="3457419" y="0"/>
                </a:lnTo>
                <a:lnTo>
                  <a:pt x="3457419" y="7557200"/>
                </a:lnTo>
                <a:lnTo>
                  <a:pt x="0" y="7557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9677401" y="2183450"/>
            <a:ext cx="3457419" cy="7557200"/>
          </a:xfrm>
          <a:custGeom>
            <a:avLst/>
            <a:gdLst/>
            <a:ahLst/>
            <a:cxnLst/>
            <a:rect l="l" t="t" r="r" b="b"/>
            <a:pathLst>
              <a:path w="3542437" h="7557200">
                <a:moveTo>
                  <a:pt x="0" y="0"/>
                </a:moveTo>
                <a:lnTo>
                  <a:pt x="3542437" y="0"/>
                </a:lnTo>
                <a:lnTo>
                  <a:pt x="3542437" y="7557200"/>
                </a:lnTo>
                <a:lnTo>
                  <a:pt x="0" y="7557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4998160" y="876300"/>
            <a:ext cx="829168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ANDROID DEPLOYMENT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6434243" y="638734"/>
            <a:ext cx="5419514" cy="9009533"/>
            <a:chOff x="0" y="0"/>
            <a:chExt cx="1728779" cy="287396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28779" cy="2873964"/>
            </a:xfrm>
            <a:custGeom>
              <a:avLst/>
              <a:gdLst/>
              <a:ahLst/>
              <a:cxnLst/>
              <a:rect l="l" t="t" r="r" b="b"/>
              <a:pathLst>
                <a:path w="1728779" h="2873964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7064521" y="1532302"/>
            <a:ext cx="4163019" cy="4163019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2"/>
              <a:stretch>
                <a:fillRect l="-66839" t="-5566" r="-20796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95968" y="638734"/>
            <a:ext cx="5419514" cy="9009533"/>
            <a:chOff x="0" y="0"/>
            <a:chExt cx="1728779" cy="287396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28779" cy="2873964"/>
            </a:xfrm>
            <a:custGeom>
              <a:avLst/>
              <a:gdLst/>
              <a:ahLst/>
              <a:cxnLst/>
              <a:rect l="l" t="t" r="r" b="b"/>
              <a:pathLst>
                <a:path w="1728779" h="2873964">
                  <a:moveTo>
                    <a:pt x="51427" y="0"/>
                  </a:moveTo>
                  <a:lnTo>
                    <a:pt x="1677352" y="0"/>
                  </a:lnTo>
                  <a:cubicBezTo>
                    <a:pt x="1705754" y="0"/>
                    <a:pt x="1728779" y="23025"/>
                    <a:pt x="1728779" y="51427"/>
                  </a:cubicBezTo>
                  <a:lnTo>
                    <a:pt x="1728779" y="2822537"/>
                  </a:lnTo>
                  <a:cubicBezTo>
                    <a:pt x="1728779" y="2836177"/>
                    <a:pt x="1723361" y="2849257"/>
                    <a:pt x="1713716" y="2858902"/>
                  </a:cubicBezTo>
                  <a:cubicBezTo>
                    <a:pt x="1704072" y="2868546"/>
                    <a:pt x="1690991" y="2873964"/>
                    <a:pt x="1677352" y="2873964"/>
                  </a:cubicBezTo>
                  <a:lnTo>
                    <a:pt x="51427" y="2873964"/>
                  </a:lnTo>
                  <a:cubicBezTo>
                    <a:pt x="37788" y="2873964"/>
                    <a:pt x="24707" y="2868546"/>
                    <a:pt x="15063" y="2858902"/>
                  </a:cubicBezTo>
                  <a:cubicBezTo>
                    <a:pt x="5418" y="2849257"/>
                    <a:pt x="0" y="2836177"/>
                    <a:pt x="0" y="2822537"/>
                  </a:cubicBezTo>
                  <a:lnTo>
                    <a:pt x="0" y="51427"/>
                  </a:lnTo>
                  <a:cubicBezTo>
                    <a:pt x="0" y="37788"/>
                    <a:pt x="5418" y="24707"/>
                    <a:pt x="15063" y="15063"/>
                  </a:cubicBezTo>
                  <a:cubicBezTo>
                    <a:pt x="24707" y="5418"/>
                    <a:pt x="37788" y="0"/>
                    <a:pt x="51427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728779" cy="29120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215" y="1532302"/>
            <a:ext cx="4163019" cy="4163019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1270" cy="6350000"/>
            </a:xfrm>
            <a:custGeom>
              <a:avLst/>
              <a:gdLst/>
              <a:ahLst/>
              <a:cxnLst/>
              <a:rect l="l" t="t" r="r" b="b"/>
              <a:pathLst>
                <a:path w="6351270" h="6350000">
                  <a:moveTo>
                    <a:pt x="5985510" y="0"/>
                  </a:moveTo>
                  <a:lnTo>
                    <a:pt x="364490" y="0"/>
                  </a:lnTo>
                  <a:cubicBezTo>
                    <a:pt x="162560" y="0"/>
                    <a:pt x="0" y="162560"/>
                    <a:pt x="0" y="364490"/>
                  </a:cubicBezTo>
                  <a:lnTo>
                    <a:pt x="0" y="5986780"/>
                  </a:lnTo>
                  <a:cubicBezTo>
                    <a:pt x="0" y="6187440"/>
                    <a:pt x="162560" y="6350000"/>
                    <a:pt x="364490" y="6350000"/>
                  </a:cubicBezTo>
                  <a:lnTo>
                    <a:pt x="5986780" y="6350000"/>
                  </a:lnTo>
                  <a:cubicBezTo>
                    <a:pt x="6187440" y="6350000"/>
                    <a:pt x="6351270" y="6187440"/>
                    <a:pt x="6351270" y="5985510"/>
                  </a:cubicBezTo>
                  <a:lnTo>
                    <a:pt x="6351270" y="364490"/>
                  </a:lnTo>
                  <a:cubicBezTo>
                    <a:pt x="6350000" y="162560"/>
                    <a:pt x="6187440" y="0"/>
                    <a:pt x="5985510" y="0"/>
                  </a:cubicBezTo>
                  <a:close/>
                </a:path>
              </a:pathLst>
            </a:custGeom>
            <a:blipFill>
              <a:blip r:embed="rId3"/>
              <a:stretch>
                <a:fillRect l="-65985" t="-5464" r="-21469"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828152" y="6073775"/>
            <a:ext cx="4635758" cy="2444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199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meat appears bright red.</a:t>
            </a:r>
          </a:p>
          <a:p>
            <a:pPr algn="l">
              <a:lnSpc>
                <a:spcPts val="3199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marL="539749" lvl="1" indent="-269875" algn="l">
              <a:lnSpc>
                <a:spcPts val="3199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There are minimal discolorations or dark spots, meaning it has not undergone spoilage.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235" y="2019300"/>
            <a:ext cx="4549611" cy="1059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1989" y="3160522"/>
            <a:ext cx="5364104" cy="3761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Meat spoilage is a major concern in food safety and supply chain management.</a:t>
            </a:r>
          </a:p>
          <a:p>
            <a:pPr algn="l">
              <a:lnSpc>
                <a:spcPts val="3749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Identifying fresh vs spoiled meat accurately can help prevent health risks and reduce food waste.</a:t>
            </a:r>
          </a:p>
          <a:p>
            <a:pPr marL="0" lvl="0" indent="0" algn="l">
              <a:lnSpc>
                <a:spcPts val="3749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687846" y="6035700"/>
            <a:ext cx="4635758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199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surface of the meat looks drier or slimy.</a:t>
            </a:r>
          </a:p>
          <a:p>
            <a:pPr algn="l">
              <a:lnSpc>
                <a:spcPts val="3199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marL="539749" lvl="1" indent="-269875" algn="l">
              <a:lnSpc>
                <a:spcPts val="3199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spoiled meat has darker patches and a greenish or brownish tint.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08959" y="930958"/>
            <a:ext cx="1274144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9"/>
              </a:lnSpc>
              <a:spcBef>
                <a:spcPct val="0"/>
              </a:spcBef>
            </a:pPr>
            <a:r>
              <a:rPr lang="en-US" sz="3999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Fresh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48320" y="930958"/>
            <a:ext cx="1514811" cy="52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39"/>
              </a:lnSpc>
              <a:spcBef>
                <a:spcPct val="0"/>
              </a:spcBef>
            </a:pPr>
            <a:r>
              <a:rPr lang="en-US" sz="399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Spoiled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951394" y="632142"/>
            <a:ext cx="14385212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Data Exploration &amp; Pre-processing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1394" y="2137218"/>
            <a:ext cx="14385212" cy="710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74"/>
              </a:lnSpc>
            </a:pPr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Dataset Splitting</a:t>
            </a:r>
          </a:p>
          <a:p>
            <a:pPr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Implemented a function (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split_and_copy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) to split the dataset into training, validation, and testing subsets using scikit-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learn’s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train_test_split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.</a:t>
            </a:r>
          </a:p>
          <a:p>
            <a:pPr marL="539749" lvl="1" indent="-269875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Training Set (70%)</a:t>
            </a:r>
          </a:p>
          <a:p>
            <a:pPr marL="539749" lvl="1" indent="-269875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Validation Set (20%)</a:t>
            </a:r>
          </a:p>
          <a:p>
            <a:pPr marL="539749" lvl="1" indent="-269875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Testing Set (10%)</a:t>
            </a:r>
          </a:p>
          <a:p>
            <a:pPr>
              <a:lnSpc>
                <a:spcPts val="3674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>
              <a:lnSpc>
                <a:spcPts val="3674"/>
              </a:lnSpc>
            </a:pPr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Dataset Distribution</a:t>
            </a:r>
          </a:p>
          <a:p>
            <a:pPr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Plotted a bar graph showing the number of images per class in each subset.</a:t>
            </a:r>
          </a:p>
          <a:p>
            <a:pPr marL="539749" lvl="1" indent="-269875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There is a balanced distribution across the 3 subsets.</a:t>
            </a:r>
          </a:p>
          <a:p>
            <a:pPr>
              <a:lnSpc>
                <a:spcPts val="3674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>
              <a:lnSpc>
                <a:spcPts val="3674"/>
              </a:lnSpc>
            </a:pPr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Visualize Sample Images</a:t>
            </a:r>
          </a:p>
          <a:p>
            <a:pPr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Used matplotlib to find out the dimensions of the images in the dataset.</a:t>
            </a:r>
          </a:p>
          <a:p>
            <a:pPr marL="539749" lvl="1" indent="-269875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(720, 1280, 3)</a:t>
            </a:r>
          </a:p>
          <a:p>
            <a:pPr>
              <a:lnSpc>
                <a:spcPts val="3674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951394" y="632142"/>
            <a:ext cx="14385212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Data Exploration &amp; Pre-processing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51394" y="2132818"/>
            <a:ext cx="14385212" cy="7083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Data Augmentation</a:t>
            </a:r>
          </a:p>
          <a:p>
            <a:pPr algn="l"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Applied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ImageDataGenerator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 to augment training images, improving model generalization.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Rotation (±5°)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Width &amp; Height Shifting (10%)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Zooming (±10%)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Horizontal Flipping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Brightness Adjustments (0.8 - 1.2)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Shear Transformations &amp; Channel Shifting</a:t>
            </a:r>
          </a:p>
          <a:p>
            <a:pPr algn="l">
              <a:lnSpc>
                <a:spcPts val="3674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674"/>
              </a:lnSpc>
            </a:pPr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Image Pre-processing</a:t>
            </a:r>
          </a:p>
          <a:p>
            <a:pPr algn="l"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Normalized pixel values to the [0,1] range using rescale=1./255 to standardize input.</a:t>
            </a:r>
          </a:p>
          <a:p>
            <a:pPr algn="l">
              <a:lnSpc>
                <a:spcPts val="3674"/>
              </a:lnSpc>
            </a:pPr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algn="l">
              <a:lnSpc>
                <a:spcPts val="3674"/>
              </a:lnSpc>
            </a:pPr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Data Pipeline Implementation</a:t>
            </a:r>
          </a:p>
          <a:p>
            <a:pPr algn="l"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Resized images to 224×224 for compatibility with pre-trained models.</a:t>
            </a:r>
          </a:p>
          <a:p>
            <a:pPr algn="l">
              <a:lnSpc>
                <a:spcPts val="3674"/>
              </a:lnSpc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Mapped class labels numerically and visualized sample batches.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413004" y="1181100"/>
            <a:ext cx="5524500" cy="1059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Baseline Model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86099"/>
            <a:ext cx="6293108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Architecture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CNN-based model with three convolutional layers and max-pooling.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Used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ReLU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 activation and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softmax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 for classification. 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Applied L2 Regularization &amp; Dropout to prevent overfitting.</a:t>
            </a:r>
          </a:p>
          <a:p>
            <a:pPr algn="l"/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algn="l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Compilation &amp; Training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Used Adam optimizer and categorical cross-entropy loss.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Implemented Early Stopping to stop training if validation loss stops improving.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Trained for 30 epochs.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4590" y="1181100"/>
            <a:ext cx="6362700" cy="1059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Transfer Learning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72581" y="2486099"/>
            <a:ext cx="7386719" cy="538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Architecture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Loaded pre-trained CNN model without top layers.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Froze base model layers to retain pre-learned features.</a:t>
            </a:r>
          </a:p>
          <a:p>
            <a:pPr marL="431801" lvl="1" indent="-215900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Used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ReLU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 activation and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softmax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 for classification. 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Applied Global Average Pooling, Batch Normalization, L2 Regularization and Dropout. </a:t>
            </a:r>
          </a:p>
          <a:p>
            <a:pPr algn="l"/>
            <a:endParaRPr lang="en-US" sz="2500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 algn="l"/>
            <a:r>
              <a:rPr lang="en-US" sz="2500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Compilation &amp; Training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Used Adam optimizer and categorical cross-entropy loss.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Implemented Early Stopping to stop training if validation loss stops improving.</a:t>
            </a:r>
          </a:p>
          <a:p>
            <a:pPr marL="431801" lvl="1" indent="-21590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Trained for 25 epochs.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7674336" y="792479"/>
            <a:ext cx="5011632" cy="3217434"/>
          </a:xfrm>
          <a:custGeom>
            <a:avLst/>
            <a:gdLst/>
            <a:ahLst/>
            <a:cxnLst/>
            <a:rect l="l" t="t" r="r" b="b"/>
            <a:pathLst>
              <a:path w="5011632" h="3217434">
                <a:moveTo>
                  <a:pt x="0" y="0"/>
                </a:moveTo>
                <a:lnTo>
                  <a:pt x="5011632" y="0"/>
                </a:lnTo>
                <a:lnTo>
                  <a:pt x="5011632" y="3217433"/>
                </a:lnTo>
                <a:lnTo>
                  <a:pt x="0" y="321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9842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6" name="Freeform 6"/>
          <p:cNvSpPr/>
          <p:nvPr/>
        </p:nvSpPr>
        <p:spPr>
          <a:xfrm>
            <a:off x="14051247" y="4259042"/>
            <a:ext cx="3765608" cy="568196"/>
          </a:xfrm>
          <a:custGeom>
            <a:avLst/>
            <a:gdLst/>
            <a:ahLst/>
            <a:cxnLst/>
            <a:rect l="l" t="t" r="r" b="b"/>
            <a:pathLst>
              <a:path w="3765608" h="568196">
                <a:moveTo>
                  <a:pt x="0" y="0"/>
                </a:moveTo>
                <a:lnTo>
                  <a:pt x="3765608" y="0"/>
                </a:lnTo>
                <a:lnTo>
                  <a:pt x="3765608" y="568197"/>
                </a:lnTo>
                <a:lnTo>
                  <a:pt x="0" y="568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951" r="-161394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7" name="Freeform 7"/>
          <p:cNvSpPr/>
          <p:nvPr/>
        </p:nvSpPr>
        <p:spPr>
          <a:xfrm>
            <a:off x="14505715" y="5139718"/>
            <a:ext cx="2856673" cy="568196"/>
          </a:xfrm>
          <a:custGeom>
            <a:avLst/>
            <a:gdLst/>
            <a:ahLst/>
            <a:cxnLst/>
            <a:rect l="l" t="t" r="r" b="b"/>
            <a:pathLst>
              <a:path w="2856673" h="568196">
                <a:moveTo>
                  <a:pt x="0" y="0"/>
                </a:moveTo>
                <a:lnTo>
                  <a:pt x="2856673" y="0"/>
                </a:lnTo>
                <a:lnTo>
                  <a:pt x="2856673" y="568197"/>
                </a:lnTo>
                <a:lnTo>
                  <a:pt x="0" y="5681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3105" r="-23479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8" name="Freeform 8"/>
          <p:cNvSpPr/>
          <p:nvPr/>
        </p:nvSpPr>
        <p:spPr>
          <a:xfrm>
            <a:off x="7674336" y="4259042"/>
            <a:ext cx="6007213" cy="5504109"/>
          </a:xfrm>
          <a:custGeom>
            <a:avLst/>
            <a:gdLst/>
            <a:ahLst/>
            <a:cxnLst/>
            <a:rect l="l" t="t" r="r" b="b"/>
            <a:pathLst>
              <a:path w="6007213" h="5504109">
                <a:moveTo>
                  <a:pt x="0" y="0"/>
                </a:moveTo>
                <a:lnTo>
                  <a:pt x="6007213" y="0"/>
                </a:lnTo>
                <a:lnTo>
                  <a:pt x="6007213" y="5504109"/>
                </a:lnTo>
                <a:lnTo>
                  <a:pt x="0" y="5504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9" name="Freeform 9"/>
          <p:cNvSpPr/>
          <p:nvPr/>
        </p:nvSpPr>
        <p:spPr>
          <a:xfrm>
            <a:off x="13841319" y="6132760"/>
            <a:ext cx="4185465" cy="1756673"/>
          </a:xfrm>
          <a:custGeom>
            <a:avLst/>
            <a:gdLst/>
            <a:ahLst/>
            <a:cxnLst/>
            <a:rect l="l" t="t" r="r" b="b"/>
            <a:pathLst>
              <a:path w="4185465" h="1756673">
                <a:moveTo>
                  <a:pt x="0" y="0"/>
                </a:moveTo>
                <a:lnTo>
                  <a:pt x="4185465" y="0"/>
                </a:lnTo>
                <a:lnTo>
                  <a:pt x="4185465" y="1756673"/>
                </a:lnTo>
                <a:lnTo>
                  <a:pt x="0" y="17566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  <p:sp>
        <p:nvSpPr>
          <p:cNvPr id="10" name="TextBox 10"/>
          <p:cNvSpPr txBox="1"/>
          <p:nvPr/>
        </p:nvSpPr>
        <p:spPr>
          <a:xfrm>
            <a:off x="631989" y="1181100"/>
            <a:ext cx="6293108" cy="2078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0"/>
              </a:lnSpc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Baseline Model</a:t>
            </a:r>
          </a:p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Results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94277" y="3824436"/>
            <a:ext cx="6293108" cy="5001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High test accuracy (97.92%) and low test loss (0.38).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However, the confusion matrix shows high misclassification rates between Fresh and Spoiled classes.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/>
              <a:t>Classification Report Insights shows both classes have balanced but relatively low precision and recall (~0.51 for both), indicating the model struggles with identifying both Fresh and Spoiled items effectively.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31122" y="792479"/>
            <a:ext cx="4995662" cy="3217434"/>
          </a:xfrm>
          <a:custGeom>
            <a:avLst/>
            <a:gdLst/>
            <a:ahLst/>
            <a:cxnLst/>
            <a:rect l="l" t="t" r="r" b="b"/>
            <a:pathLst>
              <a:path w="4995662" h="3217434">
                <a:moveTo>
                  <a:pt x="0" y="0"/>
                </a:moveTo>
                <a:lnTo>
                  <a:pt x="4995662" y="0"/>
                </a:lnTo>
                <a:lnTo>
                  <a:pt x="4995662" y="3217433"/>
                </a:lnTo>
                <a:lnTo>
                  <a:pt x="0" y="3217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481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S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809625" y="4343159"/>
            <a:ext cx="4993936" cy="4791729"/>
            <a:chOff x="0" y="0"/>
            <a:chExt cx="1315275" cy="1262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88194" y="4846637"/>
            <a:ext cx="3636798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Reduce Overfitting &amp; Improve Generalization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2265" y="5821363"/>
            <a:ext cx="4408657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 pre-trained models with frozen lower layers to leverage learned features.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Apply stronger regularization techniques.</a:t>
            </a:r>
          </a:p>
          <a:p>
            <a:pPr marL="388620" lvl="1" indent="-194310" algn="l"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Enhance data augmentation to expose the model to diverse conditions.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647032" y="4343159"/>
            <a:ext cx="4993936" cy="4791729"/>
            <a:chOff x="0" y="0"/>
            <a:chExt cx="1315275" cy="126201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84439" y="4343159"/>
            <a:ext cx="4993936" cy="4791729"/>
            <a:chOff x="0" y="0"/>
            <a:chExt cx="1315275" cy="12620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015531" y="5821363"/>
            <a:ext cx="4256939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spcBef>
                <a:spcPct val="0"/>
              </a:spcBef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F</a:t>
            </a:r>
            <a:r>
              <a:rPr lang="en-US" sz="2500" u="none" strike="noStrike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ine-tuning specific layers in the pre-trained model.</a:t>
            </a:r>
          </a:p>
          <a:p>
            <a:pPr marL="388620" lvl="1" indent="-194310" algn="l">
              <a:spcBef>
                <a:spcPct val="0"/>
              </a:spcBef>
              <a:buFont typeface="Arial"/>
              <a:buChar char="•"/>
            </a:pPr>
            <a:r>
              <a:rPr lang="en-US" sz="2500" u="none" strike="noStrike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Use class weights to ensure fair learning across categories.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98119" y="4846637"/>
            <a:ext cx="4166576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Optimize Hyperparameters &amp; Model Selection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91279" y="5821363"/>
            <a:ext cx="4580256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Experiment with different base models (Inception,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MobileNet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,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ResNet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, </a:t>
            </a:r>
            <a:r>
              <a:rPr lang="en-US" sz="2500" dirty="0" err="1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EfficientNet</a:t>
            </a: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, or VGG) and compare performance.</a:t>
            </a:r>
          </a:p>
          <a:p>
            <a:pPr marL="388620" lvl="1" indent="-194310" algn="l">
              <a:buFont typeface="Arial"/>
              <a:buChar char="•"/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Implement grid search or manually fine-tune batch size, dropout, and learning rate.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41085" y="2577662"/>
            <a:ext cx="15205831" cy="914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75"/>
              </a:lnSpc>
              <a:spcBef>
                <a:spcPct val="0"/>
              </a:spcBef>
            </a:pPr>
            <a:r>
              <a:rPr lang="en-US" sz="2500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Although my baseline model achieved a high accuracy score, the confusion matrix and classification report indicated signs of overfitting poor generalization, leading to many misclassifications.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395598" y="1181100"/>
            <a:ext cx="9496803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Plans for Improvement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09607" y="4846637"/>
            <a:ext cx="4268785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 Improve Confusion Matrix &amp; Classification Report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7851401" y="4156480"/>
            <a:ext cx="203353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spc="24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InceptionV3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879647" y="2240334"/>
            <a:ext cx="4535827" cy="7469466"/>
            <a:chOff x="0" y="0"/>
            <a:chExt cx="1446890" cy="23826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46890" cy="2382696"/>
            </a:xfrm>
            <a:custGeom>
              <a:avLst/>
              <a:gdLst/>
              <a:ahLst/>
              <a:cxnLst/>
              <a:rect l="l" t="t" r="r" b="b"/>
              <a:pathLst>
                <a:path w="1446890" h="2382696">
                  <a:moveTo>
                    <a:pt x="61446" y="0"/>
                  </a:moveTo>
                  <a:lnTo>
                    <a:pt x="1385444" y="0"/>
                  </a:lnTo>
                  <a:cubicBezTo>
                    <a:pt x="1401741" y="0"/>
                    <a:pt x="1417370" y="6474"/>
                    <a:pt x="1428893" y="17997"/>
                  </a:cubicBezTo>
                  <a:cubicBezTo>
                    <a:pt x="1440416" y="29521"/>
                    <a:pt x="1446890" y="45150"/>
                    <a:pt x="1446890" y="61446"/>
                  </a:cubicBezTo>
                  <a:lnTo>
                    <a:pt x="1446890" y="2321250"/>
                  </a:lnTo>
                  <a:cubicBezTo>
                    <a:pt x="1446890" y="2337546"/>
                    <a:pt x="1440416" y="2353176"/>
                    <a:pt x="1428893" y="2364699"/>
                  </a:cubicBezTo>
                  <a:cubicBezTo>
                    <a:pt x="1417370" y="2376222"/>
                    <a:pt x="1401741" y="2382696"/>
                    <a:pt x="1385444" y="2382696"/>
                  </a:cubicBezTo>
                  <a:lnTo>
                    <a:pt x="61446" y="2382696"/>
                  </a:lnTo>
                  <a:cubicBezTo>
                    <a:pt x="45150" y="2382696"/>
                    <a:pt x="29521" y="2376222"/>
                    <a:pt x="17997" y="2364699"/>
                  </a:cubicBezTo>
                  <a:cubicBezTo>
                    <a:pt x="6474" y="2353176"/>
                    <a:pt x="0" y="2337546"/>
                    <a:pt x="0" y="2321250"/>
                  </a:cubicBezTo>
                  <a:lnTo>
                    <a:pt x="0" y="61446"/>
                  </a:lnTo>
                  <a:cubicBezTo>
                    <a:pt x="0" y="45150"/>
                    <a:pt x="6474" y="29521"/>
                    <a:pt x="17997" y="17997"/>
                  </a:cubicBezTo>
                  <a:cubicBezTo>
                    <a:pt x="29521" y="6474"/>
                    <a:pt x="45150" y="0"/>
                    <a:pt x="61446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46890" cy="2420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25609" y="2240334"/>
            <a:ext cx="4535827" cy="7469466"/>
            <a:chOff x="0" y="0"/>
            <a:chExt cx="1446890" cy="2382696"/>
          </a:xfrm>
          <a:noFill/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6890" cy="2382696"/>
            </a:xfrm>
            <a:custGeom>
              <a:avLst/>
              <a:gdLst/>
              <a:ahLst/>
              <a:cxnLst/>
              <a:rect l="l" t="t" r="r" b="b"/>
              <a:pathLst>
                <a:path w="1446890" h="2382696">
                  <a:moveTo>
                    <a:pt x="61446" y="0"/>
                  </a:moveTo>
                  <a:lnTo>
                    <a:pt x="1385444" y="0"/>
                  </a:lnTo>
                  <a:cubicBezTo>
                    <a:pt x="1401741" y="0"/>
                    <a:pt x="1417370" y="6474"/>
                    <a:pt x="1428893" y="17997"/>
                  </a:cubicBezTo>
                  <a:cubicBezTo>
                    <a:pt x="1440416" y="29521"/>
                    <a:pt x="1446890" y="45150"/>
                    <a:pt x="1446890" y="61446"/>
                  </a:cubicBezTo>
                  <a:lnTo>
                    <a:pt x="1446890" y="2321250"/>
                  </a:lnTo>
                  <a:cubicBezTo>
                    <a:pt x="1446890" y="2337546"/>
                    <a:pt x="1440416" y="2353176"/>
                    <a:pt x="1428893" y="2364699"/>
                  </a:cubicBezTo>
                  <a:cubicBezTo>
                    <a:pt x="1417370" y="2376222"/>
                    <a:pt x="1401741" y="2382696"/>
                    <a:pt x="1385444" y="2382696"/>
                  </a:cubicBezTo>
                  <a:lnTo>
                    <a:pt x="61446" y="2382696"/>
                  </a:lnTo>
                  <a:cubicBezTo>
                    <a:pt x="45150" y="2382696"/>
                    <a:pt x="29521" y="2376222"/>
                    <a:pt x="17997" y="2364699"/>
                  </a:cubicBezTo>
                  <a:cubicBezTo>
                    <a:pt x="6474" y="2353176"/>
                    <a:pt x="0" y="2337546"/>
                    <a:pt x="0" y="2321250"/>
                  </a:cubicBezTo>
                  <a:lnTo>
                    <a:pt x="0" y="61446"/>
                  </a:lnTo>
                  <a:cubicBezTo>
                    <a:pt x="0" y="45150"/>
                    <a:pt x="6474" y="29521"/>
                    <a:pt x="17997" y="17997"/>
                  </a:cubicBezTo>
                  <a:cubicBezTo>
                    <a:pt x="29521" y="6474"/>
                    <a:pt x="45150" y="0"/>
                    <a:pt x="61446" y="0"/>
                  </a:cubicBezTo>
                  <a:close/>
                </a:path>
              </a:pathLst>
            </a:custGeom>
            <a:grp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46890" cy="2420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5821" y="2247900"/>
            <a:ext cx="4535827" cy="7469466"/>
            <a:chOff x="0" y="0"/>
            <a:chExt cx="1446890" cy="2382696"/>
          </a:xfrm>
          <a:noFill/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6890" cy="2382696"/>
            </a:xfrm>
            <a:custGeom>
              <a:avLst/>
              <a:gdLst/>
              <a:ahLst/>
              <a:cxnLst/>
              <a:rect l="l" t="t" r="r" b="b"/>
              <a:pathLst>
                <a:path w="1446890" h="2382696">
                  <a:moveTo>
                    <a:pt x="61446" y="0"/>
                  </a:moveTo>
                  <a:lnTo>
                    <a:pt x="1385444" y="0"/>
                  </a:lnTo>
                  <a:cubicBezTo>
                    <a:pt x="1401741" y="0"/>
                    <a:pt x="1417370" y="6474"/>
                    <a:pt x="1428893" y="17997"/>
                  </a:cubicBezTo>
                  <a:cubicBezTo>
                    <a:pt x="1440416" y="29521"/>
                    <a:pt x="1446890" y="45150"/>
                    <a:pt x="1446890" y="61446"/>
                  </a:cubicBezTo>
                  <a:lnTo>
                    <a:pt x="1446890" y="2321250"/>
                  </a:lnTo>
                  <a:cubicBezTo>
                    <a:pt x="1446890" y="2337546"/>
                    <a:pt x="1440416" y="2353176"/>
                    <a:pt x="1428893" y="2364699"/>
                  </a:cubicBezTo>
                  <a:cubicBezTo>
                    <a:pt x="1417370" y="2376222"/>
                    <a:pt x="1401741" y="2382696"/>
                    <a:pt x="1385444" y="2382696"/>
                  </a:cubicBezTo>
                  <a:lnTo>
                    <a:pt x="61446" y="2382696"/>
                  </a:lnTo>
                  <a:cubicBezTo>
                    <a:pt x="45150" y="2382696"/>
                    <a:pt x="29521" y="2376222"/>
                    <a:pt x="17997" y="2364699"/>
                  </a:cubicBezTo>
                  <a:cubicBezTo>
                    <a:pt x="6474" y="2353176"/>
                    <a:pt x="0" y="2337546"/>
                    <a:pt x="0" y="2321250"/>
                  </a:cubicBezTo>
                  <a:lnTo>
                    <a:pt x="0" y="61446"/>
                  </a:lnTo>
                  <a:cubicBezTo>
                    <a:pt x="0" y="45150"/>
                    <a:pt x="6474" y="29521"/>
                    <a:pt x="17997" y="17997"/>
                  </a:cubicBezTo>
                  <a:cubicBezTo>
                    <a:pt x="29521" y="6474"/>
                    <a:pt x="45150" y="0"/>
                    <a:pt x="61446" y="0"/>
                  </a:cubicBezTo>
                  <a:close/>
                </a:path>
              </a:pathLst>
            </a:custGeom>
            <a:grp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46890" cy="2420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279841" y="2508371"/>
            <a:ext cx="203353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spc="249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InceptionV3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50448" y="3100780"/>
            <a:ext cx="4092327" cy="637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u="sng" dirty="0">
                <a:solidFill>
                  <a:srgbClr val="211F1C"/>
                </a:solidFill>
                <a:ea typeface="Roboto Mono" panose="00000009000000000000" pitchFamily="49" charset="0"/>
                <a:cs typeface="Roboto Mono Bold"/>
                <a:sym typeface="Roboto Mono Bold"/>
              </a:rPr>
              <a:t>Model  Performance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demonstrates strong </a:t>
            </a:r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generalization, with a high test accuracy (97.92%) and low test loss (2.45), </a:t>
            </a:r>
            <a:r>
              <a:rPr lang="en-US" dirty="0"/>
              <a:t>showing good generalization to unseen data.</a:t>
            </a:r>
            <a:endParaRPr lang="en-US" dirty="0">
              <a:solidFill>
                <a:srgbClr val="211F1C"/>
              </a:solidFill>
              <a:ea typeface="Roboto Mono" panose="00000009000000000000" pitchFamily="49" charset="0"/>
              <a:cs typeface="Roboto Mono"/>
              <a:sym typeface="Roboto Mono"/>
            </a:endParaRPr>
          </a:p>
          <a:p>
            <a:endParaRPr lang="en-US" dirty="0">
              <a:solidFill>
                <a:srgbClr val="211F1C"/>
              </a:solidFill>
              <a:ea typeface="Roboto Mono" panose="00000009000000000000" pitchFamily="49" charset="0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" panose="00000009000000000000" pitchFamily="49" charset="0"/>
                <a:cs typeface="Roboto Mono Bold"/>
                <a:sym typeface="Roboto Mono Bold"/>
              </a:rPr>
              <a:t>Training &amp; Validation Trends</a:t>
            </a:r>
          </a:p>
          <a:p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While the training accuracy steadily improves, the validation accuracy stabilizes around 94%.</a:t>
            </a:r>
          </a:p>
          <a:p>
            <a:endParaRPr lang="en-US" dirty="0">
              <a:solidFill>
                <a:srgbClr val="211F1C"/>
              </a:solidFill>
              <a:ea typeface="Roboto Mono" panose="00000009000000000000" pitchFamily="49" charset="0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" panose="00000009000000000000" pitchFamily="49" charset="0"/>
                <a:cs typeface="Roboto Mono Bold"/>
                <a:sym typeface="Roboto Mono Bold"/>
              </a:rPr>
              <a:t>Confusion Matrix Analysis</a:t>
            </a:r>
          </a:p>
          <a:p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The model has high accuracy, with only 4 misclassifications (3 Fresh as Spoiled, 1 Spoiled as Fresh).</a:t>
            </a:r>
          </a:p>
          <a:p>
            <a:endParaRPr lang="en-US" dirty="0">
              <a:solidFill>
                <a:srgbClr val="211F1C"/>
              </a:solidFill>
              <a:ea typeface="Roboto Mono" panose="00000009000000000000" pitchFamily="49" charset="0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" panose="00000009000000000000" pitchFamily="49" charset="0"/>
                <a:cs typeface="Roboto Mono Bold"/>
                <a:sym typeface="Roboto Mono Bold"/>
              </a:rPr>
              <a:t>Classification Report Insights</a:t>
            </a:r>
          </a:p>
          <a:p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The precision, recall, and F1-scores are all very high for both classes with minimal false positives or false negatives. The overall accuracy (98%) shows that the model can classify both Fresh and Spoiled meat with a strong level of reliability.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27229" y="2519302"/>
            <a:ext cx="2033539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spc="249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MobileNetV2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31673" y="3100780"/>
            <a:ext cx="4231774" cy="637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Performance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shows poor performance, with both low accuracy and high loss, indicating that it is struggling to generalize well on the test set.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Training &amp; Validation Trends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is overfitting on the training data, showing good learning but failing to generalize effectively to the validation set. 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Confusion Matrix Analysis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is biased towards predicting the Fresh class and performs poorly on the Spoiled class (9 Spoiled as Fresh), indicating a severe class imbalance.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Classification Report Insights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has high precision for the Spoiled class but poor recall and F1-score for Fresh class, leading to imbalanced performance and showing that it fails to predict Spoiled meat correctly most of the time.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46105" y="777751"/>
            <a:ext cx="10595788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Transfer Learning 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236554" y="2519301"/>
            <a:ext cx="1509664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spc="249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ResNet50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68098" y="3100780"/>
            <a:ext cx="4246576" cy="624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8"/>
              </a:lnSpc>
            </a:pPr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Performance</a:t>
            </a:r>
          </a:p>
          <a:p>
            <a:pPr>
              <a:lnSpc>
                <a:spcPts val="2058"/>
              </a:lnSpc>
            </a:pPr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demonstrates strong generalization, with a high test accuracy (95.83%) and low test loss (1.24), </a:t>
            </a:r>
            <a:r>
              <a:rPr lang="en-US" dirty="0"/>
              <a:t>showing good generalization to unseen data.</a:t>
            </a:r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>
              <a:lnSpc>
                <a:spcPts val="2058"/>
              </a:lnSpc>
            </a:pPr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>
              <a:lnSpc>
                <a:spcPts val="2058"/>
              </a:lnSpc>
            </a:pPr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Training &amp; Validation Trends</a:t>
            </a:r>
          </a:p>
          <a:p>
            <a:pPr>
              <a:lnSpc>
                <a:spcPts val="2058"/>
              </a:lnSpc>
            </a:pPr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Training Accuracy consistently improves, reaching close to 1 but there are some fluctuations in validation accuracy.</a:t>
            </a:r>
          </a:p>
          <a:p>
            <a:pPr>
              <a:lnSpc>
                <a:spcPts val="2058"/>
              </a:lnSpc>
            </a:pPr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>
              <a:lnSpc>
                <a:spcPts val="2058"/>
              </a:lnSpc>
            </a:pPr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Confusion Matrix Analysis</a:t>
            </a:r>
          </a:p>
          <a:p>
            <a:pPr>
              <a:lnSpc>
                <a:spcPts val="2058"/>
              </a:lnSpc>
            </a:pPr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is performing well overall, with only a few misclassifications (7 Fresh as Spoiled, 1 Spoiled as Fresh). </a:t>
            </a:r>
          </a:p>
          <a:p>
            <a:pPr>
              <a:lnSpc>
                <a:spcPts val="2058"/>
              </a:lnSpc>
            </a:pPr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pPr>
              <a:lnSpc>
                <a:spcPts val="2058"/>
              </a:lnSpc>
            </a:pPr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Classification Report Insights</a:t>
            </a:r>
          </a:p>
          <a:p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The precision, recall, and F1-scores are all very high for both classes with minimal false positives or false negatives. The overall accuracy (96%) shows that the model can classify both Fresh and Spoiled meat with a strong level of reliability.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5857856" y="2120895"/>
            <a:ext cx="4850171" cy="7588905"/>
            <a:chOff x="-100273" y="-38100"/>
            <a:chExt cx="1547163" cy="2420796"/>
          </a:xfrm>
          <a:noFill/>
        </p:grpSpPr>
        <p:sp>
          <p:nvSpPr>
            <p:cNvPr id="7" name="Freeform 7"/>
            <p:cNvSpPr/>
            <p:nvPr/>
          </p:nvSpPr>
          <p:spPr>
            <a:xfrm>
              <a:off x="-100273" y="0"/>
              <a:ext cx="1446890" cy="2382696"/>
            </a:xfrm>
            <a:custGeom>
              <a:avLst/>
              <a:gdLst/>
              <a:ahLst/>
              <a:cxnLst/>
              <a:rect l="l" t="t" r="r" b="b"/>
              <a:pathLst>
                <a:path w="1446890" h="2382696">
                  <a:moveTo>
                    <a:pt x="61446" y="0"/>
                  </a:moveTo>
                  <a:lnTo>
                    <a:pt x="1385444" y="0"/>
                  </a:lnTo>
                  <a:cubicBezTo>
                    <a:pt x="1401741" y="0"/>
                    <a:pt x="1417370" y="6474"/>
                    <a:pt x="1428893" y="17997"/>
                  </a:cubicBezTo>
                  <a:cubicBezTo>
                    <a:pt x="1440416" y="29521"/>
                    <a:pt x="1446890" y="45150"/>
                    <a:pt x="1446890" y="61446"/>
                  </a:cubicBezTo>
                  <a:lnTo>
                    <a:pt x="1446890" y="2321250"/>
                  </a:lnTo>
                  <a:cubicBezTo>
                    <a:pt x="1446890" y="2337546"/>
                    <a:pt x="1440416" y="2353176"/>
                    <a:pt x="1428893" y="2364699"/>
                  </a:cubicBezTo>
                  <a:cubicBezTo>
                    <a:pt x="1417370" y="2376222"/>
                    <a:pt x="1401741" y="2382696"/>
                    <a:pt x="1385444" y="2382696"/>
                  </a:cubicBezTo>
                  <a:lnTo>
                    <a:pt x="61446" y="2382696"/>
                  </a:lnTo>
                  <a:cubicBezTo>
                    <a:pt x="45150" y="2382696"/>
                    <a:pt x="29521" y="2376222"/>
                    <a:pt x="17997" y="2364699"/>
                  </a:cubicBezTo>
                  <a:cubicBezTo>
                    <a:pt x="6474" y="2353176"/>
                    <a:pt x="0" y="2337546"/>
                    <a:pt x="0" y="2321250"/>
                  </a:cubicBezTo>
                  <a:lnTo>
                    <a:pt x="0" y="61446"/>
                  </a:lnTo>
                  <a:cubicBezTo>
                    <a:pt x="0" y="45150"/>
                    <a:pt x="6474" y="29521"/>
                    <a:pt x="17997" y="17997"/>
                  </a:cubicBezTo>
                  <a:cubicBezTo>
                    <a:pt x="29521" y="6474"/>
                    <a:pt x="45150" y="0"/>
                    <a:pt x="61446" y="0"/>
                  </a:cubicBezTo>
                  <a:close/>
                </a:path>
              </a:pathLst>
            </a:custGeom>
            <a:grp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46890" cy="2420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5821" y="2247900"/>
            <a:ext cx="4535827" cy="7469466"/>
            <a:chOff x="0" y="0"/>
            <a:chExt cx="1446890" cy="2382696"/>
          </a:xfrm>
          <a:noFill/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6890" cy="2382696"/>
            </a:xfrm>
            <a:custGeom>
              <a:avLst/>
              <a:gdLst/>
              <a:ahLst/>
              <a:cxnLst/>
              <a:rect l="l" t="t" r="r" b="b"/>
              <a:pathLst>
                <a:path w="1446890" h="2382696">
                  <a:moveTo>
                    <a:pt x="61446" y="0"/>
                  </a:moveTo>
                  <a:lnTo>
                    <a:pt x="1385444" y="0"/>
                  </a:lnTo>
                  <a:cubicBezTo>
                    <a:pt x="1401741" y="0"/>
                    <a:pt x="1417370" y="6474"/>
                    <a:pt x="1428893" y="17997"/>
                  </a:cubicBezTo>
                  <a:cubicBezTo>
                    <a:pt x="1440416" y="29521"/>
                    <a:pt x="1446890" y="45150"/>
                    <a:pt x="1446890" y="61446"/>
                  </a:cubicBezTo>
                  <a:lnTo>
                    <a:pt x="1446890" y="2321250"/>
                  </a:lnTo>
                  <a:cubicBezTo>
                    <a:pt x="1446890" y="2337546"/>
                    <a:pt x="1440416" y="2353176"/>
                    <a:pt x="1428893" y="2364699"/>
                  </a:cubicBezTo>
                  <a:cubicBezTo>
                    <a:pt x="1417370" y="2376222"/>
                    <a:pt x="1401741" y="2382696"/>
                    <a:pt x="1385444" y="2382696"/>
                  </a:cubicBezTo>
                  <a:lnTo>
                    <a:pt x="61446" y="2382696"/>
                  </a:lnTo>
                  <a:cubicBezTo>
                    <a:pt x="45150" y="2382696"/>
                    <a:pt x="29521" y="2376222"/>
                    <a:pt x="17997" y="2364699"/>
                  </a:cubicBezTo>
                  <a:cubicBezTo>
                    <a:pt x="6474" y="2353176"/>
                    <a:pt x="0" y="2337546"/>
                    <a:pt x="0" y="2321250"/>
                  </a:cubicBezTo>
                  <a:lnTo>
                    <a:pt x="0" y="61446"/>
                  </a:lnTo>
                  <a:cubicBezTo>
                    <a:pt x="0" y="45150"/>
                    <a:pt x="6474" y="29521"/>
                    <a:pt x="17997" y="17997"/>
                  </a:cubicBezTo>
                  <a:cubicBezTo>
                    <a:pt x="29521" y="6474"/>
                    <a:pt x="45150" y="0"/>
                    <a:pt x="61446" y="0"/>
                  </a:cubicBezTo>
                  <a:close/>
                </a:path>
              </a:pathLst>
            </a:custGeom>
            <a:grpFill/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46890" cy="2420796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846105" y="777751"/>
            <a:ext cx="10595788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7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Transfer Learning Results</a:t>
            </a:r>
          </a:p>
        </p:txBody>
      </p:sp>
      <p:sp>
        <p:nvSpPr>
          <p:cNvPr id="2" name="TextBox 14">
            <a:extLst>
              <a:ext uri="{FF2B5EF4-FFF2-40B4-BE49-F238E27FC236}">
                <a16:creationId xmlns:a16="http://schemas.microsoft.com/office/drawing/2014/main" id="{818DF956-2DA5-83DF-EBE8-09AC36002493}"/>
              </a:ext>
            </a:extLst>
          </p:cNvPr>
          <p:cNvSpPr txBox="1"/>
          <p:nvPr/>
        </p:nvSpPr>
        <p:spPr>
          <a:xfrm>
            <a:off x="1289983" y="2962280"/>
            <a:ext cx="4027501" cy="664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Performance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shows poor performance, with a low test accuracy (50.00%) and high test loss (2.86), suggesting that it struggles to generalize well to unseen data.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Training &amp; Validation Trends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While training accuracy improves, validation accuracy remains stagnant at 50%, suggesting the model is overfitting to the training data and not generalizing well unseen examples.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Confusion Matrix Analysis</a:t>
            </a:r>
          </a:p>
          <a:p>
            <a:r>
              <a:rPr lang="en-US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The model is biased towards predicting the Fresh class and performs poorly on the Spoiled class, indicating a severe class imbalance.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Classification Report Insights</a:t>
            </a:r>
          </a:p>
          <a:p>
            <a:r>
              <a:rPr lang="en-US" dirty="0"/>
              <a:t>While precision for the Spoiled class is high (1.00), the recall is alarmingly low (0.05), meaning the model is unable to correctly identify most spoiled meat instances. </a:t>
            </a:r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9836E341-6138-CB59-FB73-0AB3C468BF30}"/>
              </a:ext>
            </a:extLst>
          </p:cNvPr>
          <p:cNvSpPr txBox="1"/>
          <p:nvPr/>
        </p:nvSpPr>
        <p:spPr>
          <a:xfrm>
            <a:off x="2202274" y="2519300"/>
            <a:ext cx="2202920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spc="249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EfficientNetB0</a:t>
            </a:r>
          </a:p>
        </p:txBody>
      </p:sp>
      <p:sp>
        <p:nvSpPr>
          <p:cNvPr id="4" name="TextBox 13">
            <a:extLst>
              <a:ext uri="{FF2B5EF4-FFF2-40B4-BE49-F238E27FC236}">
                <a16:creationId xmlns:a16="http://schemas.microsoft.com/office/drawing/2014/main" id="{9D3EDD6F-838C-9135-DCA5-5B7FD738162E}"/>
              </a:ext>
            </a:extLst>
          </p:cNvPr>
          <p:cNvSpPr txBox="1"/>
          <p:nvPr/>
        </p:nvSpPr>
        <p:spPr>
          <a:xfrm>
            <a:off x="7578828" y="2512893"/>
            <a:ext cx="1093881" cy="32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4"/>
              </a:lnSpc>
            </a:pPr>
            <a:r>
              <a:rPr lang="en-US" sz="2499" spc="249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VGG16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768973C2-92F6-F124-6FA0-01186652E78E}"/>
              </a:ext>
            </a:extLst>
          </p:cNvPr>
          <p:cNvSpPr txBox="1"/>
          <p:nvPr/>
        </p:nvSpPr>
        <p:spPr>
          <a:xfrm>
            <a:off x="6112017" y="2959357"/>
            <a:ext cx="4027501" cy="664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Model Performance</a:t>
            </a:r>
          </a:p>
          <a:p>
            <a:r>
              <a:rPr lang="en-US" dirty="0"/>
              <a:t>The model demonstrates strong performance with a high test accuracy (97.51%) and a low test loss (1.34), showing good generalization to unseen data.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Training &amp; Validation Trends</a:t>
            </a:r>
          </a:p>
          <a:p>
            <a:r>
              <a:rPr lang="en-US" dirty="0"/>
              <a:t>The training accuracy improves steadily, while validation accuracy remains high and stabilizes above 98%.</a:t>
            </a:r>
            <a:endParaRPr lang="en-US" b="1" u="sng" dirty="0">
              <a:solidFill>
                <a:srgbClr val="211F1C"/>
              </a:solidFill>
              <a:ea typeface="Roboto Mono Bold"/>
              <a:sym typeface="Roboto Mono Bold"/>
            </a:endParaRP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Confusion Matrix Analysis</a:t>
            </a:r>
          </a:p>
          <a:p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The model has high accuracy, with only 4 misclassifications (5 Fresh as Spoiled).</a:t>
            </a:r>
          </a:p>
          <a:p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  <a:p>
            <a:r>
              <a:rPr lang="en-US" b="1" u="sng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Classification Report Insights</a:t>
            </a:r>
          </a:p>
          <a:p>
            <a:r>
              <a:rPr lang="en-US" dirty="0">
                <a:solidFill>
                  <a:srgbClr val="211F1C"/>
                </a:solidFill>
                <a:ea typeface="Roboto Mono" panose="00000009000000000000" pitchFamily="49" charset="0"/>
                <a:cs typeface="Roboto Mono"/>
                <a:sym typeface="Roboto Mono"/>
              </a:rPr>
              <a:t>The precision, recall, and F1-scores are all very high for both classes with minimal false positives or false negatives. The overall accuracy (97%) shows that the model can classify both Fresh and Spoiled meat with a strong level of reliability.</a:t>
            </a:r>
          </a:p>
          <a:p>
            <a:pPr marL="151131" lvl="1"/>
            <a:endParaRPr lang="en-US" dirty="0">
              <a:solidFill>
                <a:srgbClr val="211F1C"/>
              </a:solidFill>
              <a:ea typeface="Roboto Mono"/>
              <a:cs typeface="Roboto Mono"/>
              <a:sym typeface="Roboto Mono"/>
            </a:endParaRPr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40240DD9-EBA7-F353-CF54-FFCE1A873CB8}"/>
              </a:ext>
            </a:extLst>
          </p:cNvPr>
          <p:cNvSpPr/>
          <p:nvPr/>
        </p:nvSpPr>
        <p:spPr>
          <a:xfrm>
            <a:off x="10634313" y="3298973"/>
            <a:ext cx="7567291" cy="3689054"/>
          </a:xfrm>
          <a:custGeom>
            <a:avLst/>
            <a:gdLst/>
            <a:ahLst/>
            <a:cxnLst/>
            <a:rect l="l" t="t" r="r" b="b"/>
            <a:pathLst>
              <a:path w="7567291" h="3689054">
                <a:moveTo>
                  <a:pt x="0" y="0"/>
                </a:moveTo>
                <a:lnTo>
                  <a:pt x="7567291" y="0"/>
                </a:lnTo>
                <a:lnTo>
                  <a:pt x="7567291" y="3689054"/>
                </a:lnTo>
                <a:lnTo>
                  <a:pt x="0" y="36890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">
            <a:solidFill>
              <a:schemeClr val="tx1"/>
            </a:solidFill>
          </a:ln>
        </p:spPr>
        <p:txBody>
          <a:bodyPr/>
          <a:lstStyle/>
          <a:p>
            <a:endParaRPr lang="en-SG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D42A97E-0677-D673-47EC-91E8E08B385E}"/>
              </a:ext>
            </a:extLst>
          </p:cNvPr>
          <p:cNvSpPr txBox="1"/>
          <p:nvPr/>
        </p:nvSpPr>
        <p:spPr>
          <a:xfrm>
            <a:off x="12410162" y="7353300"/>
            <a:ext cx="4015591" cy="1863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dirty="0">
                <a:solidFill>
                  <a:srgbClr val="211F1C"/>
                </a:solidFill>
                <a:ea typeface="Roboto Mono Bold"/>
                <a:cs typeface="Roboto Mono Bold"/>
                <a:sym typeface="Roboto Mono Bold"/>
              </a:rPr>
              <a:t>Chosen models to fine-tune: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InceptionV3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ResNet50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ea typeface="Roboto Mono"/>
                <a:cs typeface="Roboto Mono"/>
                <a:sym typeface="Roboto Mono"/>
              </a:rPr>
              <a:t>VGG16</a:t>
            </a:r>
          </a:p>
        </p:txBody>
      </p:sp>
    </p:spTree>
    <p:extLst>
      <p:ext uri="{BB962C8B-B14F-4D97-AF65-F5344CB8AC3E}">
        <p14:creationId xmlns:p14="http://schemas.microsoft.com/office/powerpoint/2010/main" val="3369801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1460</Words>
  <Application>Microsoft Office PowerPoint</Application>
  <PresentationFormat>Custom</PresentationFormat>
  <Paragraphs>181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Aptos</vt:lpstr>
      <vt:lpstr>Congenial SemiBold</vt:lpstr>
      <vt:lpstr>Roboto Mono Bold</vt:lpstr>
      <vt:lpstr>Arial</vt:lpstr>
      <vt:lpstr>Anton</vt:lpstr>
      <vt:lpstr>Calibri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DLOR Presentation Slides</dc:title>
  <cp:lastModifiedBy>MEERA AMEERA BINTE ABDUL RAZAK</cp:lastModifiedBy>
  <cp:revision>3</cp:revision>
  <dcterms:created xsi:type="dcterms:W3CDTF">2006-08-16T00:00:00Z</dcterms:created>
  <dcterms:modified xsi:type="dcterms:W3CDTF">2025-12-17T14:20:54Z</dcterms:modified>
  <dc:identifier>DAGeWh8RYcc</dc:identifier>
</cp:coreProperties>
</file>